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56" r:id="rId5"/>
    <p:sldId id="258" r:id="rId6"/>
    <p:sldId id="257" r:id="rId7"/>
    <p:sldId id="290" r:id="rId8"/>
    <p:sldId id="268" r:id="rId9"/>
    <p:sldId id="280" r:id="rId10"/>
    <p:sldId id="286" r:id="rId11"/>
    <p:sldId id="259" r:id="rId12"/>
    <p:sldId id="291" r:id="rId13"/>
    <p:sldId id="273" r:id="rId14"/>
    <p:sldId id="292" r:id="rId15"/>
    <p:sldId id="293" r:id="rId16"/>
    <p:sldId id="284" r:id="rId17"/>
    <p:sldId id="289" r:id="rId18"/>
    <p:sldId id="282" r:id="rId19"/>
    <p:sldId id="260" r:id="rId20"/>
    <p:sldId id="263" r:id="rId21"/>
    <p:sldId id="265" r:id="rId22"/>
    <p:sldId id="264" r:id="rId23"/>
    <p:sldId id="266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F08DB0F-D703-2142-90B1-2747E93959AA}">
          <p14:sldIdLst>
            <p14:sldId id="256"/>
            <p14:sldId id="258"/>
            <p14:sldId id="257"/>
            <p14:sldId id="290"/>
            <p14:sldId id="268"/>
            <p14:sldId id="280"/>
            <p14:sldId id="286"/>
            <p14:sldId id="259"/>
            <p14:sldId id="291"/>
            <p14:sldId id="273"/>
            <p14:sldId id="292"/>
            <p14:sldId id="293"/>
            <p14:sldId id="284"/>
            <p14:sldId id="289"/>
            <p14:sldId id="282"/>
            <p14:sldId id="260"/>
            <p14:sldId id="263"/>
            <p14:sldId id="265"/>
            <p14:sldId id="264"/>
            <p14:sldId id="266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5F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7" autoAdjust="0"/>
    <p:restoredTop sz="94719" autoAdjust="0"/>
  </p:normalViewPr>
  <p:slideViewPr>
    <p:cSldViewPr>
      <p:cViewPr varScale="1">
        <p:scale>
          <a:sx n="62" d="100"/>
          <a:sy n="62" d="100"/>
        </p:scale>
        <p:origin x="-77" y="-5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oleObject" Target="file:///\\localhost\Users\milesjohnston\Library\Mobile%20Documents\com~apple~CloudDocs\Nike.xlsx" TargetMode="External"/><Relationship Id="rId1" Type="http://schemas.openxmlformats.org/officeDocument/2006/relationships/themeOverride" Target="../theme/themeOverride1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2016 Revenue</a:t>
            </a:r>
            <a:r>
              <a:rPr lang="en-US" baseline="0" dirty="0" smtClean="0"/>
              <a:t> Percentage by Region</a:t>
            </a:r>
            <a:endParaRPr lang="en-US" dirty="0"/>
          </a:p>
        </c:rich>
      </c:tx>
      <c:layout>
        <c:manualLayout>
          <c:xMode val="edge"/>
          <c:yMode val="edge"/>
          <c:x val="0.15041141732283464"/>
          <c:y val="1.4705882352941176E-2"/>
        </c:manualLayout>
      </c:layout>
      <c:overlay val="0"/>
    </c:title>
    <c:autoTitleDeleted val="0"/>
    <c:view3D>
      <c:rotX val="30"/>
      <c:rotY val="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1439107611548556"/>
          <c:y val="0"/>
          <c:w val="0.51477559055118105"/>
          <c:h val="0.6491657017137563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Sheet1!$A$2:$A$7</c:f>
              <c:strCache>
                <c:ptCount val="6"/>
                <c:pt idx="0">
                  <c:v>Taiwan</c:v>
                </c:pt>
                <c:pt idx="1">
                  <c:v>China</c:v>
                </c:pt>
                <c:pt idx="2">
                  <c:v>United states</c:v>
                </c:pt>
                <c:pt idx="3">
                  <c:v>Other Asia</c:v>
                </c:pt>
                <c:pt idx="4">
                  <c:v>Europe</c:v>
                </c:pt>
                <c:pt idx="5">
                  <c:v>Other Americas</c:v>
                </c:pt>
              </c:strCache>
            </c:strRef>
          </c:cat>
          <c:val>
            <c:numRef>
              <c:f>Sheet1!$B$2:$B$7</c:f>
              <c:numCache>
                <c:formatCode>0.00%</c:formatCode>
                <c:ptCount val="6"/>
                <c:pt idx="0">
                  <c:v>0.34060000000000001</c:v>
                </c:pt>
                <c:pt idx="1">
                  <c:v>0.19700000000000001</c:v>
                </c:pt>
                <c:pt idx="2" formatCode="General">
                  <c:v>0</c:v>
                </c:pt>
                <c:pt idx="3">
                  <c:v>0.1361</c:v>
                </c:pt>
                <c:pt idx="4">
                  <c:v>7.8799999999999995E-2</c:v>
                </c:pt>
                <c:pt idx="5">
                  <c:v>7.8700000000000006E-2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r"/>
      <c:layout>
        <c:manualLayout>
          <c:xMode val="edge"/>
          <c:yMode val="edge"/>
          <c:x val="0.70019225721784772"/>
          <c:y val="0.11929597035664657"/>
          <c:w val="0.29147440944881892"/>
          <c:h val="0.40816465956461323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s-IS"/>
              <a:t>Revenue Growth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4421632"/>
        <c:axId val="105222144"/>
      </c:barChart>
      <c:catAx>
        <c:axId val="1044216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222144"/>
        <c:crosses val="autoZero"/>
        <c:auto val="1"/>
        <c:lblAlgn val="ctr"/>
        <c:lblOffset val="100"/>
        <c:noMultiLvlLbl val="0"/>
      </c:catAx>
      <c:valAx>
        <c:axId val="105222144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421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  <c:userShapes r:id="rId3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Growth/Change</a:t>
            </a:r>
            <a:r>
              <a:rPr lang="en-US" baseline="0" dirty="0" smtClean="0"/>
              <a:t> in 5 years</a:t>
            </a:r>
            <a:endParaRPr lang="en-US" dirty="0"/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invertIfNegative val="0"/>
          <c:cat>
            <c:numRef>
              <c:f>Sheet1!$A$2:$A$7</c:f>
              <c:numCache>
                <c:formatCode>General</c:formatCode>
                <c:ptCount val="6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</c:numCache>
            </c:numRef>
          </c:cat>
          <c:val>
            <c:numRef>
              <c:f>Sheet1!$B$2:$B$7</c:f>
              <c:numCache>
                <c:formatCode>"$"#,##0_);[Red]\("$"#,##0\)</c:formatCode>
                <c:ptCount val="6"/>
                <c:pt idx="0">
                  <c:v>3543</c:v>
                </c:pt>
                <c:pt idx="1">
                  <c:v>3998</c:v>
                </c:pt>
                <c:pt idx="2">
                  <c:v>4280</c:v>
                </c:pt>
                <c:pt idx="3">
                  <c:v>4130</c:v>
                </c:pt>
                <c:pt idx="4">
                  <c:v>4682</c:v>
                </c:pt>
                <c:pt idx="5">
                  <c:v>5010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2741888"/>
        <c:axId val="104725504"/>
      </c:barChart>
      <c:catAx>
        <c:axId val="627418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04725504"/>
        <c:crosses val="autoZero"/>
        <c:auto val="1"/>
        <c:lblAlgn val="ctr"/>
        <c:lblOffset val="100"/>
        <c:noMultiLvlLbl val="0"/>
      </c:catAx>
      <c:valAx>
        <c:axId val="104725504"/>
        <c:scaling>
          <c:orientation val="minMax"/>
        </c:scaling>
        <c:delete val="0"/>
        <c:axPos val="l"/>
        <c:majorGridlines/>
        <c:numFmt formatCode="&quot;$&quot;#,##0_);[Red]\(&quot;$&quot;#,##0\)" sourceLinked="1"/>
        <c:majorTickMark val="out"/>
        <c:minorTickMark val="none"/>
        <c:tickLblPos val="nextTo"/>
        <c:crossAx val="6274188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Net Income Growth/Change 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Net Income</c:v>
                </c:pt>
              </c:strCache>
            </c:strRef>
          </c:tx>
          <c:invertIfNegative val="0"/>
          <c:cat>
            <c:numRef>
              <c:f>Sheet1!$A$2:$A$7</c:f>
              <c:numCache>
                <c:formatCode>General</c:formatCode>
                <c:ptCount val="6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</c:numCache>
            </c:numRef>
          </c:cat>
          <c:val>
            <c:numRef>
              <c:f>Sheet1!$B$2:$B$7</c:f>
              <c:numCache>
                <c:formatCode>"$"#,##0_);[Red]\("$"#,##0\)</c:formatCode>
                <c:ptCount val="6"/>
                <c:pt idx="0">
                  <c:v>253</c:v>
                </c:pt>
                <c:pt idx="1">
                  <c:v>581</c:v>
                </c:pt>
                <c:pt idx="2">
                  <c:v>563</c:v>
                </c:pt>
                <c:pt idx="3">
                  <c:v>440</c:v>
                </c:pt>
                <c:pt idx="4">
                  <c:v>631</c:v>
                </c:pt>
                <c:pt idx="5">
                  <c:v>614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2728064"/>
        <c:axId val="62729600"/>
      </c:barChart>
      <c:catAx>
        <c:axId val="627280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62729600"/>
        <c:crosses val="autoZero"/>
        <c:auto val="1"/>
        <c:lblAlgn val="ctr"/>
        <c:lblOffset val="100"/>
        <c:noMultiLvlLbl val="0"/>
      </c:catAx>
      <c:valAx>
        <c:axId val="62729600"/>
        <c:scaling>
          <c:orientation val="minMax"/>
        </c:scaling>
        <c:delete val="0"/>
        <c:axPos val="l"/>
        <c:majorGridlines/>
        <c:numFmt formatCode="&quot;$&quot;#,##0_);[Red]\(&quot;$&quot;#,##0\)" sourceLinked="1"/>
        <c:majorTickMark val="out"/>
        <c:minorTickMark val="none"/>
        <c:tickLblPos val="nextTo"/>
        <c:crossAx val="6272806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chart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9685714" cy="5380952"/>
        </a:xfrm>
        <a:prstGeom xmlns:a="http://schemas.openxmlformats.org/drawingml/2006/main" prst="rect">
          <a:avLst/>
        </a:prstGeom>
      </cdr:spPr>
    </cdr:pic>
  </cdr:relSizeAnchor>
</c:userShape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0A85E-5931-C74A-99C4-01616C21D934}" type="datetimeFigureOut">
              <a:rPr lang="en-US" smtClean="0"/>
              <a:t>10/14/2016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3E6831-2C0F-DD4B-9077-CCA8C3D6A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693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E6831-2C0F-DD4B-9077-CCA8C3D6A9B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91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E6831-2C0F-DD4B-9077-CCA8C3D6A9B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91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E6831-2C0F-DD4B-9077-CCA8C3D6A9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21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85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57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73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24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069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218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772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757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26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13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162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B29B1-8489-482E-91F9-7655DC6EE4E7}" type="datetimeFigureOut">
              <a:rPr lang="en-US" smtClean="0"/>
              <a:pPr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2B29C-E6C0-497A-B837-FE81567BD4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189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800" b="1" dirty="0" err="1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Nvidia</a:t>
            </a:r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 Inc. (NVDA)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3400" y="1250535"/>
            <a:ext cx="8077200" cy="178510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Arman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 Hastings</a:t>
            </a:r>
          </a:p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October 13, 2016</a:t>
            </a:r>
            <a:b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</a:b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Large Cap Portfolio</a:t>
            </a:r>
            <a:b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</a:b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09801"/>
            <a:ext cx="80772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84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SWOT Analysis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74862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33400" y="1143000"/>
            <a:ext cx="4038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Strengths</a:t>
            </a:r>
          </a:p>
          <a:p>
            <a:pPr lvl="0"/>
            <a:r>
              <a:rPr lang="en-US" sz="1600" dirty="0" smtClean="0"/>
              <a:t> - A </a:t>
            </a:r>
            <a:r>
              <a:rPr lang="en-US" sz="1600" dirty="0"/>
              <a:t>Strong Market position and popular branding &amp; advertising</a:t>
            </a:r>
          </a:p>
          <a:p>
            <a:pPr lvl="0"/>
            <a:r>
              <a:rPr lang="en-US" sz="1600" dirty="0" smtClean="0"/>
              <a:t> - Good </a:t>
            </a:r>
            <a:r>
              <a:rPr lang="en-US" sz="1600" dirty="0"/>
              <a:t>product mix in graphical processing units.</a:t>
            </a:r>
          </a:p>
          <a:p>
            <a:pPr lvl="0"/>
            <a:r>
              <a:rPr lang="en-US" sz="1600" dirty="0" smtClean="0"/>
              <a:t> - Top </a:t>
            </a:r>
            <a:r>
              <a:rPr lang="en-US" sz="1600" dirty="0"/>
              <a:t>performers and well known for their GeForce, </a:t>
            </a:r>
            <a:r>
              <a:rPr lang="en-US" sz="1600" dirty="0" err="1"/>
              <a:t>Quadro</a:t>
            </a:r>
            <a:r>
              <a:rPr lang="en-US" sz="1600" dirty="0"/>
              <a:t>, </a:t>
            </a:r>
            <a:r>
              <a:rPr lang="en-US" sz="1600" dirty="0" err="1"/>
              <a:t>Tegra</a:t>
            </a:r>
            <a:r>
              <a:rPr lang="en-US" sz="1600" dirty="0"/>
              <a:t>, and Tesla lines. </a:t>
            </a:r>
          </a:p>
          <a:p>
            <a:r>
              <a:rPr lang="en-US" sz="1600" dirty="0" smtClean="0"/>
              <a:t> - Software </a:t>
            </a:r>
            <a:r>
              <a:rPr lang="en-US" sz="1600" dirty="0"/>
              <a:t>changes are easy to develop and integrate when their GPU’s and </a:t>
            </a:r>
            <a:r>
              <a:rPr lang="en-US" sz="1600" dirty="0" err="1"/>
              <a:t>Tegra’s</a:t>
            </a:r>
            <a:r>
              <a:rPr lang="en-US" sz="1600" dirty="0"/>
              <a:t> are already widely implemented. </a:t>
            </a:r>
            <a:endParaRPr lang="en-US" sz="16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4572000" y="1143000"/>
            <a:ext cx="40386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Weaknesses</a:t>
            </a:r>
          </a:p>
          <a:p>
            <a:pPr lvl="0"/>
            <a:r>
              <a:rPr lang="en-US" sz="1600" dirty="0" smtClean="0"/>
              <a:t> - Intense </a:t>
            </a:r>
            <a:r>
              <a:rPr lang="en-US" sz="1600" dirty="0"/>
              <a:t>competition and change within the fast pace sector</a:t>
            </a:r>
          </a:p>
          <a:p>
            <a:pPr lvl="0"/>
            <a:r>
              <a:rPr lang="en-US" sz="1600" dirty="0" smtClean="0"/>
              <a:t> - Interest </a:t>
            </a:r>
            <a:r>
              <a:rPr lang="en-US" sz="1600" dirty="0"/>
              <a:t>rate increases as they just started taking on short term debt</a:t>
            </a:r>
          </a:p>
          <a:p>
            <a:pPr lvl="0"/>
            <a:r>
              <a:rPr lang="en-US" sz="1600" dirty="0" smtClean="0"/>
              <a:t> - Majority </a:t>
            </a:r>
            <a:r>
              <a:rPr lang="en-US" sz="1600" dirty="0"/>
              <a:t>of revenue from their GeForce GPU </a:t>
            </a:r>
            <a:r>
              <a:rPr lang="en-US" sz="1600" dirty="0" smtClean="0"/>
              <a:t>line 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540327" y="3657599"/>
            <a:ext cx="4038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Opportunities</a:t>
            </a:r>
          </a:p>
          <a:p>
            <a:pPr lvl="0"/>
            <a:r>
              <a:rPr lang="en-US" sz="1600" dirty="0" smtClean="0"/>
              <a:t> - Opportunities </a:t>
            </a:r>
            <a:r>
              <a:rPr lang="en-US" sz="1600" dirty="0"/>
              <a:t>is automobile growth as more cars are equipped with computers, screens and eventually artificial intelligences for driving.</a:t>
            </a:r>
          </a:p>
          <a:p>
            <a:pPr lvl="0"/>
            <a:r>
              <a:rPr lang="en-US" sz="1600" dirty="0" smtClean="0"/>
              <a:t> - Growing </a:t>
            </a:r>
            <a:r>
              <a:rPr lang="en-US" sz="1600" dirty="0"/>
              <a:t>industry desire for Deep Learning, Artificial intelligences, and super computing </a:t>
            </a:r>
          </a:p>
          <a:p>
            <a:pPr lvl="0"/>
            <a:r>
              <a:rPr lang="en-US" sz="1600" dirty="0" smtClean="0"/>
              <a:t> - Increase </a:t>
            </a:r>
            <a:r>
              <a:rPr lang="en-US" sz="1600" dirty="0"/>
              <a:t>in the Cloud Computing market </a:t>
            </a:r>
          </a:p>
          <a:p>
            <a:pPr lvl="0"/>
            <a:r>
              <a:rPr lang="en-US" sz="1600" dirty="0" smtClean="0"/>
              <a:t> - Innovation </a:t>
            </a:r>
            <a:r>
              <a:rPr lang="en-US" sz="1600" dirty="0"/>
              <a:t>for PC, Mobile, and cloud products and services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0" y="3657600"/>
            <a:ext cx="4038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Threats</a:t>
            </a:r>
          </a:p>
          <a:p>
            <a:pPr lvl="0"/>
            <a:r>
              <a:rPr lang="en-US" sz="1600" dirty="0" smtClean="0"/>
              <a:t>- Intense </a:t>
            </a:r>
            <a:r>
              <a:rPr lang="en-US" sz="1600" dirty="0"/>
              <a:t>GPU competition from other major brands.</a:t>
            </a:r>
          </a:p>
          <a:p>
            <a:pPr lvl="0"/>
            <a:r>
              <a:rPr lang="en-US" sz="1600" dirty="0" smtClean="0"/>
              <a:t> - Economic </a:t>
            </a:r>
            <a:r>
              <a:rPr lang="en-US" sz="1600" dirty="0"/>
              <a:t>slowdown and fluctuations</a:t>
            </a:r>
          </a:p>
          <a:p>
            <a:pPr lvl="0"/>
            <a:r>
              <a:rPr lang="en-US" sz="1600" dirty="0" smtClean="0"/>
              <a:t> - Reduction </a:t>
            </a:r>
            <a:r>
              <a:rPr lang="en-US" sz="1600" dirty="0"/>
              <a:t>in general technological development</a:t>
            </a:r>
          </a:p>
          <a:p>
            <a:pPr lvl="0"/>
            <a:r>
              <a:rPr lang="en-US" sz="1600" dirty="0" smtClean="0"/>
              <a:t> - Reduction </a:t>
            </a:r>
            <a:r>
              <a:rPr lang="en-US" sz="1600" dirty="0"/>
              <a:t>in market share</a:t>
            </a:r>
          </a:p>
          <a:p>
            <a:endParaRPr lang="en-US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3568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Financial Performance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74862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208620159"/>
              </p:ext>
            </p:extLst>
          </p:nvPr>
        </p:nvGraphicFramePr>
        <p:xfrm>
          <a:off x="533400" y="1132820"/>
          <a:ext cx="8077200" cy="5039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7570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Financial Performance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74862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90" name="Picture 2" descr="https://i.gyazo.com/13d479023bf6d6e0fd23523c16cd861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11" y="1524000"/>
            <a:ext cx="8047389" cy="425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75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Financial Performance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274862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3036234095"/>
              </p:ext>
            </p:extLst>
          </p:nvPr>
        </p:nvGraphicFramePr>
        <p:xfrm>
          <a:off x="1143000" y="1132820"/>
          <a:ext cx="7315200" cy="50084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1168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Financial Performance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74862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3840452333"/>
              </p:ext>
            </p:extLst>
          </p:nvPr>
        </p:nvGraphicFramePr>
        <p:xfrm>
          <a:off x="838200" y="1219200"/>
          <a:ext cx="7467600" cy="4775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1945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Financial Performance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74862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20137" y="1431758"/>
            <a:ext cx="82505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What happened in 2014?</a:t>
            </a:r>
          </a:p>
          <a:p>
            <a:r>
              <a:rPr lang="en-US" dirty="0" smtClean="0"/>
              <a:t>Again </a:t>
            </a:r>
            <a:r>
              <a:rPr lang="en-US" dirty="0" err="1" smtClean="0"/>
              <a:t>Nvidia’s</a:t>
            </a:r>
            <a:r>
              <a:rPr lang="en-US" dirty="0" smtClean="0"/>
              <a:t> market focus changed with changes to their management and spending</a:t>
            </a:r>
            <a:endParaRPr lang="en-US" dirty="0"/>
          </a:p>
        </p:txBody>
      </p:sp>
      <p:pic>
        <p:nvPicPr>
          <p:cNvPr id="10" name="Picture 9" descr="https://i.gyazo.com/506745fd12d458c642fc6cc383af9db2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170422"/>
            <a:ext cx="4298315" cy="3960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https://i.gyazo.com/068383968e94464b8abfa499df11129a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207" y="2349932"/>
            <a:ext cx="4389008" cy="37042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369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Current Events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3400" y="1378378"/>
            <a:ext cx="4495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10/4/2016</a:t>
            </a:r>
          </a:p>
          <a:p>
            <a:pPr fontAlgn="base"/>
            <a:r>
              <a:rPr lang="en-US" dirty="0"/>
              <a:t>FANUC to Build Factory of the Future Using NVIDIA AI Platform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NVIDIA and FANUC Corporation </a:t>
            </a:r>
            <a:r>
              <a:rPr lang="en-US" dirty="0" smtClean="0"/>
              <a:t>in Tokyo, Japan collaborate </a:t>
            </a:r>
            <a:r>
              <a:rPr lang="en-US" dirty="0"/>
              <a:t>to implement artificial </a:t>
            </a:r>
            <a:r>
              <a:rPr lang="en-US" dirty="0" smtClean="0"/>
              <a:t>in warehouses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system </a:t>
            </a:r>
            <a:r>
              <a:rPr lang="en-US" dirty="0"/>
              <a:t>to increase robotics productivity and bring new capabilities to automated factories worldwide.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AutoShape 4" descr="Image result for FANU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6" descr="Image result for FANU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8849" y="2284906"/>
            <a:ext cx="3321877" cy="89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8" name="Picture 10" descr="Image resul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8850" y="1132820"/>
            <a:ext cx="2857500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Image result for fanuc field system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440" y="4572000"/>
            <a:ext cx="3742700" cy="2130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1" name="Picture 1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4605" y="3381366"/>
            <a:ext cx="2110369" cy="1137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318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Valuation: DCF 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33400" y="1309255"/>
            <a:ext cx="4038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Strong history of growing revenues and net income despite rising competition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Recent free up of cash flow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Conservative Growth Numbers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Continued global sales and presence 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5800" y="487680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u"/>
            </a:pPr>
            <a:r>
              <a:rPr lang="en-US" dirty="0" smtClean="0"/>
              <a:t>Valuation: $72.67</a:t>
            </a:r>
            <a:endParaRPr lang="en-US" dirty="0"/>
          </a:p>
          <a:p>
            <a:pPr marL="285750" indent="-285750">
              <a:buFont typeface="Wingdings" charset="2"/>
              <a:buChar char="u"/>
            </a:pPr>
            <a:r>
              <a:rPr lang="en-US" dirty="0" smtClean="0"/>
              <a:t>Model Weighting: 80%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18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Valuation: </a:t>
            </a:r>
            <a:r>
              <a:rPr lang="en-US" sz="2800" b="1" dirty="0" err="1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Comparables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28600" y="1219200"/>
            <a:ext cx="403860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AMD</a:t>
            </a: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Market </a:t>
            </a:r>
            <a:r>
              <a:rPr lang="en-US" sz="1600" dirty="0" smtClean="0"/>
              <a:t>Cap: $5.69 billion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Weighting: 35%</a:t>
            </a:r>
          </a:p>
          <a:p>
            <a:endParaRPr lang="en-US" sz="1600" dirty="0" smtClean="0"/>
          </a:p>
          <a:p>
            <a:r>
              <a:rPr lang="en-US" sz="1600" dirty="0" smtClean="0"/>
              <a:t>Intel Corp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Market Cap: $174.15 billion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Weighting: 30%</a:t>
            </a:r>
          </a:p>
          <a:p>
            <a:endParaRPr lang="en-US" sz="1600" dirty="0" smtClean="0"/>
          </a:p>
          <a:p>
            <a:r>
              <a:rPr lang="en-US" sz="1600" dirty="0" smtClean="0"/>
              <a:t>Qualcomm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Market Cap: </a:t>
            </a:r>
            <a:r>
              <a:rPr lang="en-US" sz="1600" dirty="0" smtClean="0"/>
              <a:t>$96.29 </a:t>
            </a:r>
            <a:r>
              <a:rPr lang="en-US" sz="1600" dirty="0"/>
              <a:t>billion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Weighting: </a:t>
            </a:r>
            <a:r>
              <a:rPr lang="en-US" sz="1600" dirty="0" smtClean="0"/>
              <a:t>35</a:t>
            </a:r>
            <a:r>
              <a:rPr lang="en-US" sz="1600" dirty="0"/>
              <a:t>%</a:t>
            </a:r>
          </a:p>
          <a:p>
            <a:endParaRPr lang="en-US" sz="1600" dirty="0" smtClean="0"/>
          </a:p>
          <a:p>
            <a:endParaRPr lang="en-US" sz="1600" dirty="0"/>
          </a:p>
          <a:p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533400" y="5029200"/>
            <a:ext cx="388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u"/>
            </a:pPr>
            <a:r>
              <a:rPr lang="en-US" dirty="0" smtClean="0"/>
              <a:t>Valuation: $64.81</a:t>
            </a:r>
          </a:p>
          <a:p>
            <a:pPr marL="285750" indent="-285750">
              <a:buFont typeface="Wingdings" charset="2"/>
              <a:buChar char="u"/>
            </a:pPr>
            <a:endParaRPr lang="en-US" dirty="0"/>
          </a:p>
          <a:p>
            <a:pPr marL="285750" indent="-285750">
              <a:buFont typeface="Wingdings" charset="2"/>
              <a:buChar char="u"/>
            </a:pPr>
            <a:r>
              <a:rPr lang="en-US" dirty="0" smtClean="0"/>
              <a:t>Model Weighting: 20%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18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Valuation: Historical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3400" y="1128156"/>
            <a:ext cx="800100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2017 Expected EPS 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 smtClean="0"/>
              <a:t>$1.47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Both 5 year and 3 year assumptions where both well below the current stock price 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This could be attributed to the fact that the stock price moved so much this year</a:t>
            </a:r>
          </a:p>
          <a:p>
            <a:pPr marL="742950" lvl="1" indent="-285750">
              <a:buFont typeface="Arial"/>
              <a:buChar char="•"/>
            </a:pP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285750" indent="-285750">
              <a:buFont typeface="Wingdings" charset="2"/>
              <a:buChar char="u"/>
            </a:pPr>
            <a:r>
              <a:rPr lang="en-US" sz="2000" dirty="0" smtClean="0"/>
              <a:t>Intrinsic Value: $23.86</a:t>
            </a:r>
          </a:p>
          <a:p>
            <a:pPr marL="285750" indent="-285750">
              <a:buFont typeface="Wingdings" charset="2"/>
              <a:buChar char="u"/>
            </a:pPr>
            <a:r>
              <a:rPr lang="en-US" sz="2000" dirty="0" smtClean="0"/>
              <a:t>Weighting: </a:t>
            </a:r>
            <a:r>
              <a:rPr lang="en-US" sz="2000" dirty="0"/>
              <a:t>0</a:t>
            </a:r>
            <a:r>
              <a:rPr lang="en-US" sz="2000" dirty="0" smtClean="0"/>
              <a:t>%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318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Corporate Governance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12618" y="1447800"/>
            <a:ext cx="8077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Founders:</a:t>
            </a:r>
          </a:p>
          <a:p>
            <a:r>
              <a:rPr lang="en-US" dirty="0"/>
              <a:t>Jen-</a:t>
            </a:r>
            <a:r>
              <a:rPr lang="en-US" dirty="0" err="1"/>
              <a:t>Hsun</a:t>
            </a:r>
            <a:r>
              <a:rPr lang="en-US" dirty="0"/>
              <a:t> </a:t>
            </a:r>
            <a:r>
              <a:rPr lang="en-US" dirty="0" smtClean="0"/>
              <a:t>Huang   -   </a:t>
            </a:r>
            <a:r>
              <a:rPr lang="en-US" b="1" dirty="0"/>
              <a:t>Founder, President and CEO</a:t>
            </a:r>
            <a:endParaRPr lang="en-US" dirty="0" smtClean="0"/>
          </a:p>
          <a:p>
            <a:r>
              <a:rPr lang="en-US" dirty="0" smtClean="0"/>
              <a:t>Chris </a:t>
            </a:r>
            <a:r>
              <a:rPr lang="en-US" dirty="0" err="1" smtClean="0"/>
              <a:t>Malachowsky</a:t>
            </a:r>
            <a:r>
              <a:rPr lang="en-US" dirty="0" smtClean="0"/>
              <a:t>  -  </a:t>
            </a:r>
            <a:r>
              <a:rPr lang="en-US" b="1" dirty="0"/>
              <a:t>Founder and NVIDIA </a:t>
            </a:r>
            <a:r>
              <a:rPr lang="en-US" b="1" dirty="0" smtClean="0"/>
              <a:t>Advisor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r>
              <a:rPr lang="en-US" dirty="0"/>
              <a:t>Colette </a:t>
            </a:r>
            <a:r>
              <a:rPr lang="en-US" dirty="0" smtClean="0"/>
              <a:t>Kress – </a:t>
            </a:r>
            <a:r>
              <a:rPr lang="en-US" b="1" dirty="0" smtClean="0"/>
              <a:t>CFO</a:t>
            </a:r>
          </a:p>
          <a:p>
            <a:r>
              <a:rPr lang="en-US" dirty="0" smtClean="0"/>
              <a:t>Jay </a:t>
            </a:r>
            <a:r>
              <a:rPr lang="en-US" dirty="0" err="1" smtClean="0"/>
              <a:t>Puri</a:t>
            </a:r>
            <a:r>
              <a:rPr lang="en-US" dirty="0" smtClean="0"/>
              <a:t> –  </a:t>
            </a:r>
            <a:r>
              <a:rPr lang="en-US" b="1" dirty="0" smtClean="0"/>
              <a:t>Worldwide Field Operations</a:t>
            </a:r>
          </a:p>
          <a:p>
            <a:r>
              <a:rPr lang="en-US" dirty="0" smtClean="0"/>
              <a:t>David M. Shannon  -  </a:t>
            </a:r>
            <a:r>
              <a:rPr lang="en-US" b="1" dirty="0" smtClean="0"/>
              <a:t>Administration officer and Secretary</a:t>
            </a:r>
          </a:p>
          <a:p>
            <a:r>
              <a:rPr lang="en-US" dirty="0" smtClean="0"/>
              <a:t>Debora </a:t>
            </a:r>
            <a:r>
              <a:rPr lang="en-US" dirty="0" err="1" smtClean="0"/>
              <a:t>Shoquist</a:t>
            </a:r>
            <a:r>
              <a:rPr lang="en-US" dirty="0" smtClean="0"/>
              <a:t>  -  </a:t>
            </a:r>
            <a:r>
              <a:rPr lang="en-US" b="1" dirty="0" smtClean="0"/>
              <a:t>Operations</a:t>
            </a:r>
          </a:p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ISS Governance Score- 5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Audit – </a:t>
            </a:r>
            <a:r>
              <a:rPr lang="en-US" dirty="0"/>
              <a:t>1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Board Structure – </a:t>
            </a:r>
            <a:r>
              <a:rPr lang="en-US" dirty="0"/>
              <a:t>4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Shareholder Rights – 6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Compensation – 6</a:t>
            </a:r>
          </a:p>
        </p:txBody>
      </p:sp>
    </p:spTree>
    <p:extLst>
      <p:ext uri="{BB962C8B-B14F-4D97-AF65-F5344CB8AC3E}">
        <p14:creationId xmlns:p14="http://schemas.microsoft.com/office/powerpoint/2010/main" val="329318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Recommendation 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810000" y="4633556"/>
            <a:ext cx="152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 smtClean="0"/>
              <a:t>Buy</a:t>
            </a:r>
            <a:endParaRPr lang="en-US" sz="28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2590800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Current Price: $66.85</a:t>
            </a:r>
            <a:endParaRPr lang="en-US" dirty="0"/>
          </a:p>
          <a:p>
            <a:pPr algn="ctr"/>
            <a:r>
              <a:rPr lang="en-US" dirty="0" smtClean="0"/>
              <a:t>Intrinsic Value: $71.56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Margin of Safety: 6.43%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09501" y="5156776"/>
            <a:ext cx="4572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Questions?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9318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Business Overview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81457" y="1464892"/>
            <a:ext cx="80772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dirty="0"/>
              <a:t>American technology company based in Santa Clara, </a:t>
            </a:r>
            <a:r>
              <a:rPr lang="en-US" dirty="0" smtClean="0"/>
              <a:t>California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dirty="0" smtClean="0"/>
              <a:t>Founded in 1993, 23 years ago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dirty="0" smtClean="0"/>
              <a:t>Created the GPU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dirty="0"/>
              <a:t>Since 2014, </a:t>
            </a:r>
            <a:r>
              <a:rPr lang="en-US" dirty="0" err="1"/>
              <a:t>Nvidia</a:t>
            </a:r>
            <a:r>
              <a:rPr lang="en-US" dirty="0"/>
              <a:t> has shifted to become a platform company focused on four markets — Gaming, Professional Visualization, Data Centers and Auto.</a:t>
            </a:r>
            <a:endParaRPr lang="en-US" dirty="0" smtClean="0"/>
          </a:p>
        </p:txBody>
      </p:sp>
      <p:pic>
        <p:nvPicPr>
          <p:cNvPr id="1026" name="Picture 2" descr="Nvidia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940" y="4495800"/>
            <a:ext cx="161925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0369" y="4181118"/>
            <a:ext cx="2619375" cy="174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1888" y="4114800"/>
            <a:ext cx="2600325" cy="176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924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Business Avenues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184666"/>
            <a:ext cx="37702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   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1" y="5006114"/>
            <a:ext cx="3352800" cy="1647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https://gyazo.com/95000cccbab985d6d7b5f94b520cd30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37" y="1219200"/>
            <a:ext cx="8772525" cy="358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i.gyazo.com/3e182187c7949fcd0eb274d21a7d77b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5029200"/>
            <a:ext cx="5105400" cy="1624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70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Business Overview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02672" y="1371600"/>
            <a:ext cx="807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Nvidia’s</a:t>
            </a:r>
            <a:r>
              <a:rPr lang="en-US" sz="2400" dirty="0" smtClean="0"/>
              <a:t> Products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773" y="1252699"/>
            <a:ext cx="5500372" cy="4891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5421" y="2327564"/>
            <a:ext cx="2734979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GPU Related: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Gaming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Design and Visualization</a:t>
            </a:r>
          </a:p>
          <a:p>
            <a:endParaRPr lang="en-US" dirty="0"/>
          </a:p>
          <a:p>
            <a:r>
              <a:rPr lang="en-US" sz="2000" dirty="0" err="1" smtClean="0"/>
              <a:t>Tegra</a:t>
            </a:r>
            <a:r>
              <a:rPr lang="en-US" sz="2000" dirty="0" smtClean="0"/>
              <a:t> Processor Related: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HPC and Data Center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Auto Smart Devices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66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Business Overview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88509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287750"/>
              </p:ext>
            </p:extLst>
          </p:nvPr>
        </p:nvGraphicFramePr>
        <p:xfrm>
          <a:off x="3214255" y="4675751"/>
          <a:ext cx="2247900" cy="14895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5718"/>
                <a:gridCol w="752182"/>
              </a:tblGrid>
              <a:tr h="18551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Taiwan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34.06%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</a:tr>
              <a:tr h="18551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China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smtClean="0">
                          <a:effectLst/>
                        </a:rPr>
                        <a:t>19.70%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</a:tr>
              <a:tr h="23984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United</a:t>
                      </a:r>
                      <a:r>
                        <a:rPr lang="en-US" sz="14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states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smtClean="0">
                          <a:effectLst/>
                        </a:rPr>
                        <a:t>16.89.%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</a:tr>
              <a:tr h="18551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Other</a:t>
                      </a:r>
                      <a:r>
                        <a:rPr lang="en-US" sz="14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Asia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smtClean="0">
                          <a:effectLst/>
                        </a:rPr>
                        <a:t>13.61%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</a:tr>
              <a:tr h="18551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Europe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smtClean="0">
                          <a:effectLst/>
                        </a:rPr>
                        <a:t>7.88%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</a:tr>
              <a:tr h="18551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Other</a:t>
                      </a: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Americas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smtClean="0">
                          <a:effectLst/>
                        </a:rPr>
                        <a:t>7.87%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</a:tr>
              <a:tr h="159016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 smtClean="0"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b"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3590036607"/>
              </p:ext>
            </p:extLst>
          </p:nvPr>
        </p:nvGraphicFramePr>
        <p:xfrm>
          <a:off x="1066800" y="1295400"/>
          <a:ext cx="6096000" cy="518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5487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Competitive Positioning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274862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703018" y="1219200"/>
            <a:ext cx="7484934" cy="3908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Foundational competitive </a:t>
            </a:r>
            <a:r>
              <a:rPr lang="en-US" sz="1600" dirty="0"/>
              <a:t>advantage of being the creators of the </a:t>
            </a:r>
            <a:r>
              <a:rPr lang="en-US" sz="1600" dirty="0" smtClean="0"/>
              <a:t>GPU</a:t>
            </a:r>
          </a:p>
          <a:p>
            <a:r>
              <a:rPr lang="en-US" sz="1600" dirty="0"/>
              <a:t>much more invested in research and development than their direct competitors.</a:t>
            </a:r>
          </a:p>
          <a:p>
            <a:endParaRPr lang="en-US" sz="16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/>
              <a:t>NVidias better processor cooling, lower power consumption and </a:t>
            </a:r>
            <a:endParaRPr lang="en-US" sz="1600" dirty="0" smtClean="0"/>
          </a:p>
          <a:p>
            <a:r>
              <a:rPr lang="en-US" sz="1600" dirty="0" smtClean="0"/>
              <a:t>overclocking potential, but are not as cheap as alternatives</a:t>
            </a:r>
          </a:p>
          <a:p>
            <a:endParaRPr lang="en-US" sz="16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/>
              <a:t>Very strong branding and marketing. Maintaining a good relationship with customer </a:t>
            </a:r>
          </a:p>
          <a:p>
            <a:r>
              <a:rPr lang="en-US" sz="1600" dirty="0" smtClean="0"/>
              <a:t>Base</a:t>
            </a:r>
          </a:p>
          <a:p>
            <a:endParaRPr lang="en-US" sz="16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/>
              <a:t>Innovative products, high barriers  to entry and limited direct competitors for their</a:t>
            </a:r>
          </a:p>
          <a:p>
            <a:r>
              <a:rPr lang="en-US" sz="1600" dirty="0"/>
              <a:t>New focuses on Deep learning, AI, automotive, gaming, and professional graphics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8196" name="Picture 4" descr="https://i.gyazo.com/408016240a39ae85c85c3cfc3f6e402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574" y="4114800"/>
            <a:ext cx="7268852" cy="2592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81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Competitors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74862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33400" y="1447800"/>
            <a:ext cx="51054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AMD</a:t>
            </a:r>
            <a:r>
              <a:rPr lang="en-US" sz="2000" dirty="0" smtClean="0"/>
              <a:t> –  AMD competes directly with </a:t>
            </a:r>
            <a:r>
              <a:rPr lang="en-US" sz="2000" dirty="0" err="1" smtClean="0"/>
              <a:t>Nvidia</a:t>
            </a:r>
            <a:r>
              <a:rPr lang="en-US" sz="2000" dirty="0" smtClean="0"/>
              <a:t> in the Gaming market. AMD sells GPU’s as well as a larger array of semiconductor products</a:t>
            </a:r>
          </a:p>
          <a:p>
            <a:endParaRPr lang="en-US" sz="2000" dirty="0" smtClean="0"/>
          </a:p>
          <a:p>
            <a:r>
              <a:rPr lang="en-US" sz="2000" b="1" dirty="0" smtClean="0"/>
              <a:t>Intel </a:t>
            </a:r>
            <a:r>
              <a:rPr lang="en-US" sz="2000" dirty="0" smtClean="0"/>
              <a:t>– A conglomerate of well known footwear and apparel companies, VFC competes with Nike in their sportswear category across the globe</a:t>
            </a:r>
          </a:p>
          <a:p>
            <a:endParaRPr lang="en-US" sz="2000" dirty="0" smtClean="0"/>
          </a:p>
          <a:p>
            <a:r>
              <a:rPr lang="en-US" sz="2000" b="1" dirty="0" smtClean="0"/>
              <a:t>Qualcomm </a:t>
            </a:r>
            <a:r>
              <a:rPr lang="en-US" sz="2000" dirty="0" smtClean="0"/>
              <a:t>– Under </a:t>
            </a:r>
            <a:r>
              <a:rPr lang="en-US" sz="2000" dirty="0" err="1" smtClean="0"/>
              <a:t>Armour</a:t>
            </a:r>
            <a:r>
              <a:rPr lang="en-US" sz="2000" dirty="0" smtClean="0"/>
              <a:t> competes directly with Nike, especially in North America. UA has made significant strides lately in capturing the performance market</a:t>
            </a:r>
          </a:p>
          <a:p>
            <a:endParaRPr lang="en-US" sz="16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0176" y="2722418"/>
            <a:ext cx="1588604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 descr="Image result for AMD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717" y="1160529"/>
            <a:ext cx="1979522" cy="148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1" name="Picture 7" descr="Image result for Qualcomm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932" y="3255818"/>
            <a:ext cx="3993777" cy="308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318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09600"/>
            <a:ext cx="53340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75F09"/>
                </a:solidFill>
                <a:latin typeface="Arial" pitchFamily="34" charset="0"/>
                <a:cs typeface="Arial" pitchFamily="34" charset="0"/>
              </a:rPr>
              <a:t>Competitive Positioning</a:t>
            </a:r>
            <a:endParaRPr lang="en-US" sz="2800" b="1" dirty="0">
              <a:solidFill>
                <a:srgbClr val="C75F09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533400" y="11430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OSIG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274862"/>
            <a:ext cx="2903329" cy="77553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533400" y="6172200"/>
            <a:ext cx="8077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80229" y="1616609"/>
            <a:ext cx="237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33" y="1295400"/>
            <a:ext cx="8640533" cy="4430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822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A2CC525B44464FA614728C776CFA17" ma:contentTypeVersion="5" ma:contentTypeDescription="Create a new document." ma:contentTypeScope="" ma:versionID="2cff5b954241817594eff5be621abbee">
  <xsd:schema xmlns:xsd="http://www.w3.org/2001/XMLSchema" xmlns:xs="http://www.w3.org/2001/XMLSchema" xmlns:p="http://schemas.microsoft.com/office/2006/metadata/properties" xmlns:ns2="faf8ab08-df85-4b45-9a25-4853a5308fc4" xmlns:ns3="2992665c-6a9e-43ea-8d81-3e749169cff1" targetNamespace="http://schemas.microsoft.com/office/2006/metadata/properties" ma:root="true" ma:fieldsID="30be19432e397eab5c92934052675e1e" ns2:_="" ns3:_="">
    <xsd:import namespace="faf8ab08-df85-4b45-9a25-4853a5308fc4"/>
    <xsd:import namespace="2992665c-6a9e-43ea-8d81-3e749169cff1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LastSharedByUser" minOccurs="0"/>
                <xsd:element ref="ns3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f8ab08-df85-4b45-9a25-4853a5308fc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92665c-6a9e-43ea-8d81-3e749169cff1" elementFormDefault="qualified">
    <xsd:import namespace="http://schemas.microsoft.com/office/2006/documentManagement/types"/>
    <xsd:import namespace="http://schemas.microsoft.com/office/infopath/2007/PartnerControls"/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SharedWithUsers xmlns="faf8ab08-df85-4b45-9a25-4853a5308fc4">
      <UserInfo>
        <DisplayName/>
        <AccountId xsi:nil="true"/>
        <AccountType/>
      </UserInfo>
    </SharedWithUsers>
    <SharingHintHash xmlns="faf8ab08-df85-4b45-9a25-4853a5308fc4">1821011542</SharingHintHash>
  </documentManagement>
</p:properties>
</file>

<file path=customXml/itemProps1.xml><?xml version="1.0" encoding="utf-8"?>
<ds:datastoreItem xmlns:ds="http://schemas.openxmlformats.org/officeDocument/2006/customXml" ds:itemID="{02BF5502-B195-4F59-8C57-38E53E257EEE}"/>
</file>

<file path=customXml/itemProps2.xml><?xml version="1.0" encoding="utf-8"?>
<ds:datastoreItem xmlns:ds="http://schemas.openxmlformats.org/officeDocument/2006/customXml" ds:itemID="{760ABFC3-2CF1-4DB3-B0EC-80553B1FE7A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C55DF15-6E1A-4FF8-9592-006FA5B76888}">
  <ds:schemaRefs>
    <ds:schemaRef ds:uri="http://schemas.microsoft.com/office/2006/metadata/properties"/>
    <ds:schemaRef ds:uri="faf8ab08-df85-4b45-9a25-4853a5308fc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7356</TotalTime>
  <Words>747</Words>
  <Application>Microsoft Office PowerPoint</Application>
  <PresentationFormat>On-screen Show (4:3)</PresentationFormat>
  <Paragraphs>157</Paragraphs>
  <Slides>20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College of Business</dc:creator>
  <cp:lastModifiedBy>Arman Hastings</cp:lastModifiedBy>
  <cp:revision>155</cp:revision>
  <dcterms:created xsi:type="dcterms:W3CDTF">2012-02-23T06:48:21Z</dcterms:created>
  <dcterms:modified xsi:type="dcterms:W3CDTF">2016-10-14T15:21:20Z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0x01010099A2CC525B44464FA614728C776CFA17</vt:lpwstr>
  </property>
</Properties>
</file>